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8" r:id="rId10"/>
    <p:sldId id="265" r:id="rId11"/>
    <p:sldId id="266" r:id="rId12"/>
    <p:sldId id="270" r:id="rId13"/>
    <p:sldId id="271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6" autoAdjust="0"/>
    <p:restoredTop sz="94658" autoAdjust="0"/>
  </p:normalViewPr>
  <p:slideViewPr>
    <p:cSldViewPr>
      <p:cViewPr varScale="1">
        <p:scale>
          <a:sx n="69" d="100"/>
          <a:sy n="69" d="100"/>
        </p:scale>
        <p:origin x="-14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49947-2F1A-46E4-A300-64516E934B9D}" type="doc">
      <dgm:prSet loTypeId="urn:microsoft.com/office/officeart/2005/8/layout/vList5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B10587B-FCA6-40DC-BCC5-B4D16AFD7DBF}">
      <dgm:prSet phldrT="[Текст]"/>
      <dgm:spPr>
        <a:scene3d>
          <a:camera prst="orthographicFront"/>
          <a:lightRig rig="flat" dir="t"/>
        </a:scene3d>
        <a:sp3d prstMaterial="dkEdge">
          <a:bevelT w="8200" h="38100" prst="artDeco"/>
        </a:sp3d>
      </dgm:spPr>
      <dgm:t>
        <a:bodyPr/>
        <a:lstStyle/>
        <a:p>
          <a:r>
            <a:rPr lang="ru-RU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Образовательные</a:t>
          </a:r>
          <a:endParaRPr lang="ru-RU" dirty="0">
            <a:solidFill>
              <a:srgbClr val="002060"/>
            </a:solidFill>
          </a:endParaRPr>
        </a:p>
      </dgm:t>
    </dgm:pt>
    <dgm:pt modelId="{D921A329-E1F4-4D09-9FD6-297FEFFAA106}" type="parTrans" cxnId="{383E6E25-8B59-4484-B220-6AA761BFC78A}">
      <dgm:prSet/>
      <dgm:spPr/>
      <dgm:t>
        <a:bodyPr/>
        <a:lstStyle/>
        <a:p>
          <a:endParaRPr lang="ru-RU"/>
        </a:p>
      </dgm:t>
    </dgm:pt>
    <dgm:pt modelId="{427D3945-9DB6-4AC1-AD79-693278C1CC15}" type="sibTrans" cxnId="{383E6E25-8B59-4484-B220-6AA761BFC78A}">
      <dgm:prSet/>
      <dgm:spPr/>
      <dgm:t>
        <a:bodyPr/>
        <a:lstStyle/>
        <a:p>
          <a:endParaRPr lang="ru-RU"/>
        </a:p>
      </dgm:t>
    </dgm:pt>
    <dgm:pt modelId="{CEFC7909-37DB-4152-A5A5-7363A49457E8}">
      <dgm:prSet phldrT="[Текст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продолжать учить воспитанников решать логические задачи;</a:t>
          </a:r>
          <a:endParaRPr lang="ru-RU" sz="1800" dirty="0">
            <a:solidFill>
              <a:srgbClr val="002060"/>
            </a:solidFill>
          </a:endParaRPr>
        </a:p>
      </dgm:t>
    </dgm:pt>
    <dgm:pt modelId="{77FE7F74-CCF3-4E33-9FDF-8E5722FB0226}" type="parTrans" cxnId="{DC963B5D-F112-449B-B89D-95CDDA6107EE}">
      <dgm:prSet/>
      <dgm:spPr/>
      <dgm:t>
        <a:bodyPr/>
        <a:lstStyle/>
        <a:p>
          <a:endParaRPr lang="ru-RU"/>
        </a:p>
      </dgm:t>
    </dgm:pt>
    <dgm:pt modelId="{2BEAE2B3-9EB6-49B8-AA1C-B13F3D0F1E4B}" type="sibTrans" cxnId="{DC963B5D-F112-449B-B89D-95CDDA6107EE}">
      <dgm:prSet/>
      <dgm:spPr/>
      <dgm:t>
        <a:bodyPr/>
        <a:lstStyle/>
        <a:p>
          <a:endParaRPr lang="ru-RU"/>
        </a:p>
      </dgm:t>
    </dgm:pt>
    <dgm:pt modelId="{94EB6092-180B-4BAE-9DC3-B91CAD816C83}">
      <dgm:prSet phldrT="[Текст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учить составлять картинки из геометрических фигур</a:t>
          </a:r>
          <a:endParaRPr lang="ru-RU" sz="1800" dirty="0">
            <a:solidFill>
              <a:srgbClr val="002060"/>
            </a:solidFill>
          </a:endParaRPr>
        </a:p>
      </dgm:t>
    </dgm:pt>
    <dgm:pt modelId="{1227A968-A47C-407B-9D4E-C3A299432C54}" type="parTrans" cxnId="{980F73E5-69E6-406F-896A-F0DE40B187FE}">
      <dgm:prSet/>
      <dgm:spPr/>
      <dgm:t>
        <a:bodyPr/>
        <a:lstStyle/>
        <a:p>
          <a:endParaRPr lang="ru-RU"/>
        </a:p>
      </dgm:t>
    </dgm:pt>
    <dgm:pt modelId="{69DE698B-D30A-4514-8D6D-B8EED7A6F0CD}" type="sibTrans" cxnId="{980F73E5-69E6-406F-896A-F0DE40B187FE}">
      <dgm:prSet/>
      <dgm:spPr/>
      <dgm:t>
        <a:bodyPr/>
        <a:lstStyle/>
        <a:p>
          <a:endParaRPr lang="ru-RU"/>
        </a:p>
      </dgm:t>
    </dgm:pt>
    <dgm:pt modelId="{B2CC3C60-6F8B-45A0-9FEA-5D07544DDF5B}">
      <dgm:prSet phldrT="[Текст]"/>
      <dgm:spPr>
        <a:scene3d>
          <a:camera prst="orthographicFront"/>
          <a:lightRig rig="flat" dir="t"/>
        </a:scene3d>
        <a:sp3d prstMaterial="dkEdge">
          <a:bevelT w="8200" h="38100" prst="artDeco"/>
        </a:sp3d>
      </dgm:spPr>
      <dgm:t>
        <a:bodyPr/>
        <a:lstStyle/>
        <a:p>
          <a:r>
            <a:rPr lang="ru-RU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Развивающие</a:t>
          </a:r>
          <a:endParaRPr lang="ru-RU" dirty="0">
            <a:solidFill>
              <a:srgbClr val="002060"/>
            </a:solidFill>
          </a:endParaRPr>
        </a:p>
      </dgm:t>
    </dgm:pt>
    <dgm:pt modelId="{337CD9C7-ABDA-48B3-A821-607EE2A64433}" type="parTrans" cxnId="{C84DFF87-0D2A-41C9-AC3B-A3F18FA59507}">
      <dgm:prSet/>
      <dgm:spPr/>
      <dgm:t>
        <a:bodyPr/>
        <a:lstStyle/>
        <a:p>
          <a:endParaRPr lang="ru-RU"/>
        </a:p>
      </dgm:t>
    </dgm:pt>
    <dgm:pt modelId="{5E182A89-FF4B-4861-BC61-535129360CA9}" type="sibTrans" cxnId="{C84DFF87-0D2A-41C9-AC3B-A3F18FA59507}">
      <dgm:prSet/>
      <dgm:spPr/>
      <dgm:t>
        <a:bodyPr/>
        <a:lstStyle/>
        <a:p>
          <a:endParaRPr lang="ru-RU"/>
        </a:p>
      </dgm:t>
    </dgm:pt>
    <dgm:pt modelId="{BD5AC58F-4150-488D-9B6F-643F59FDD811}">
      <dgm:prSet phldrT="[Текст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развивать умение понимать учебную задачу и выполнять её самостоятельно; </a:t>
          </a:r>
          <a:endParaRPr lang="ru-RU" sz="1800" dirty="0">
            <a:solidFill>
              <a:srgbClr val="002060"/>
            </a:solidFill>
          </a:endParaRPr>
        </a:p>
      </dgm:t>
    </dgm:pt>
    <dgm:pt modelId="{7AF94F40-2D6D-4EAB-874E-10353667F68F}" type="parTrans" cxnId="{87A987B7-59D7-44B9-B4BA-2AE63D9C65BD}">
      <dgm:prSet/>
      <dgm:spPr/>
      <dgm:t>
        <a:bodyPr/>
        <a:lstStyle/>
        <a:p>
          <a:endParaRPr lang="ru-RU"/>
        </a:p>
      </dgm:t>
    </dgm:pt>
    <dgm:pt modelId="{2C236EC7-7025-449A-8BE3-E566457D15B1}" type="sibTrans" cxnId="{87A987B7-59D7-44B9-B4BA-2AE63D9C65BD}">
      <dgm:prSet/>
      <dgm:spPr/>
      <dgm:t>
        <a:bodyPr/>
        <a:lstStyle/>
        <a:p>
          <a:endParaRPr lang="ru-RU"/>
        </a:p>
      </dgm:t>
    </dgm:pt>
    <dgm:pt modelId="{60CF30C7-CDE1-4C4D-92DF-0838C774F7FD}">
      <dgm:prSet phldrT="[Текст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закрепить умение преобразовывать неравенство в равенство, понимать отношение между числами;</a:t>
          </a:r>
          <a:endParaRPr lang="ru-RU" sz="1800" dirty="0">
            <a:solidFill>
              <a:srgbClr val="002060"/>
            </a:solidFill>
          </a:endParaRPr>
        </a:p>
      </dgm:t>
    </dgm:pt>
    <dgm:pt modelId="{69A350DE-C206-40B9-A241-DDF0EADB5ECD}" type="parTrans" cxnId="{D28913FB-65E1-49D9-AEA8-EE6E6C9DEC8D}">
      <dgm:prSet/>
      <dgm:spPr/>
      <dgm:t>
        <a:bodyPr/>
        <a:lstStyle/>
        <a:p>
          <a:endParaRPr lang="ru-RU"/>
        </a:p>
      </dgm:t>
    </dgm:pt>
    <dgm:pt modelId="{E5C3AAA7-623F-463F-972E-2D304E229EF3}" type="sibTrans" cxnId="{D28913FB-65E1-49D9-AEA8-EE6E6C9DEC8D}">
      <dgm:prSet/>
      <dgm:spPr/>
      <dgm:t>
        <a:bodyPr/>
        <a:lstStyle/>
        <a:p>
          <a:endParaRPr lang="ru-RU"/>
        </a:p>
      </dgm:t>
    </dgm:pt>
    <dgm:pt modelId="{8101C07B-9443-41CC-B5F6-3282A5107BBC}">
      <dgm:prSet phldrT="[Текст]"/>
      <dgm:spPr>
        <a:scene3d>
          <a:camera prst="orthographicFront"/>
          <a:lightRig rig="flat" dir="t"/>
        </a:scene3d>
        <a:sp3d prstMaterial="dkEdge">
          <a:bevelT w="8200" h="38100" prst="artDeco"/>
        </a:sp3d>
      </dgm:spPr>
      <dgm:t>
        <a:bodyPr/>
        <a:lstStyle/>
        <a:p>
          <a:r>
            <a:rPr lang="ru-RU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Воспитательные</a:t>
          </a:r>
          <a:endParaRPr lang="ru-RU" dirty="0">
            <a:solidFill>
              <a:srgbClr val="002060"/>
            </a:solidFill>
          </a:endParaRPr>
        </a:p>
      </dgm:t>
    </dgm:pt>
    <dgm:pt modelId="{0239F841-18FE-486A-82F3-CEDD9FDAD220}" type="parTrans" cxnId="{EDE681F1-D24F-42B2-BC07-C6934BB49982}">
      <dgm:prSet/>
      <dgm:spPr/>
      <dgm:t>
        <a:bodyPr/>
        <a:lstStyle/>
        <a:p>
          <a:endParaRPr lang="ru-RU"/>
        </a:p>
      </dgm:t>
    </dgm:pt>
    <dgm:pt modelId="{0EC94736-F222-432F-A6B5-EA262CD2F80F}" type="sibTrans" cxnId="{EDE681F1-D24F-42B2-BC07-C6934BB49982}">
      <dgm:prSet/>
      <dgm:spPr/>
      <dgm:t>
        <a:bodyPr/>
        <a:lstStyle/>
        <a:p>
          <a:endParaRPr lang="ru-RU"/>
        </a:p>
      </dgm:t>
    </dgm:pt>
    <dgm:pt modelId="{A68A7BA0-A317-4A26-A0AB-474A77824B3D}">
      <dgm:prSet phldrT="[Текст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воспитывать интерес к русским народным сказкам;</a:t>
          </a:r>
          <a:endParaRPr lang="ru-RU" sz="1800" dirty="0">
            <a:solidFill>
              <a:srgbClr val="002060"/>
            </a:solidFill>
          </a:endParaRPr>
        </a:p>
      </dgm:t>
    </dgm:pt>
    <dgm:pt modelId="{E5A3597E-F3E3-4CD1-BE3A-73A578EC1AC7}" type="parTrans" cxnId="{102F0CA0-644F-45DE-AAFB-B533D1840A3E}">
      <dgm:prSet/>
      <dgm:spPr/>
      <dgm:t>
        <a:bodyPr/>
        <a:lstStyle/>
        <a:p>
          <a:endParaRPr lang="ru-RU"/>
        </a:p>
      </dgm:t>
    </dgm:pt>
    <dgm:pt modelId="{AB259F2B-6479-4C72-8584-030E9DDE3DFB}" type="sibTrans" cxnId="{102F0CA0-644F-45DE-AAFB-B533D1840A3E}">
      <dgm:prSet/>
      <dgm:spPr/>
      <dgm:t>
        <a:bodyPr/>
        <a:lstStyle/>
        <a:p>
          <a:endParaRPr lang="ru-RU"/>
        </a:p>
      </dgm:t>
    </dgm:pt>
    <dgm:pt modelId="{8287C43A-750D-4EA8-8FBA-3CB61DD78782}">
      <dgm:prSet phldrT="[Текст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воспитывать желание выражать эмоции в движении и мимике</a:t>
          </a:r>
          <a:endParaRPr lang="ru-RU" sz="1800" dirty="0">
            <a:solidFill>
              <a:srgbClr val="002060"/>
            </a:solidFill>
          </a:endParaRPr>
        </a:p>
      </dgm:t>
    </dgm:pt>
    <dgm:pt modelId="{96D812BE-9DC1-47AD-828D-12DAB6B18B53}" type="parTrans" cxnId="{E89B6765-2141-4118-A380-3EAC51B1159F}">
      <dgm:prSet/>
      <dgm:spPr/>
      <dgm:t>
        <a:bodyPr/>
        <a:lstStyle/>
        <a:p>
          <a:endParaRPr lang="ru-RU"/>
        </a:p>
      </dgm:t>
    </dgm:pt>
    <dgm:pt modelId="{03987A41-9B64-4E62-96E2-8C015D59A1FE}" type="sibTrans" cxnId="{E89B6765-2141-4118-A380-3EAC51B1159F}">
      <dgm:prSet/>
      <dgm:spPr/>
      <dgm:t>
        <a:bodyPr/>
        <a:lstStyle/>
        <a:p>
          <a:endParaRPr lang="ru-RU"/>
        </a:p>
      </dgm:t>
    </dgm:pt>
    <dgm:pt modelId="{F2ED3160-32E4-43E8-AE51-1ED5633FC107}">
      <dgm:prSet phldrT="[Текст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совершенствовать умение пересказывать сюжет знакомой сказки;</a:t>
          </a:r>
          <a:endParaRPr lang="ru-RU" sz="1800" dirty="0">
            <a:solidFill>
              <a:srgbClr val="002060"/>
            </a:solidFill>
          </a:endParaRPr>
        </a:p>
      </dgm:t>
    </dgm:pt>
    <dgm:pt modelId="{8A046D8E-47F9-4717-9D9B-93011E6877CA}" type="parTrans" cxnId="{109B787F-0E5B-4D67-8B03-744AFAFC5249}">
      <dgm:prSet/>
      <dgm:spPr/>
      <dgm:t>
        <a:bodyPr/>
        <a:lstStyle/>
        <a:p>
          <a:endParaRPr lang="ru-RU"/>
        </a:p>
      </dgm:t>
    </dgm:pt>
    <dgm:pt modelId="{75EE5423-D9B0-4C51-9308-862920B1915B}" type="sibTrans" cxnId="{109B787F-0E5B-4D67-8B03-744AFAFC5249}">
      <dgm:prSet/>
      <dgm:spPr/>
      <dgm:t>
        <a:bodyPr/>
        <a:lstStyle/>
        <a:p>
          <a:endParaRPr lang="ru-RU"/>
        </a:p>
      </dgm:t>
    </dgm:pt>
    <dgm:pt modelId="{A8A2E3E7-2EF6-4898-90EF-CDFBE1CACDF7}">
      <dgm:prSet phldrT="[Текст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закрепить прямой счет в пределах 10;</a:t>
          </a:r>
          <a:endParaRPr lang="ru-RU" sz="1800" dirty="0">
            <a:solidFill>
              <a:srgbClr val="002060"/>
            </a:solidFill>
          </a:endParaRPr>
        </a:p>
      </dgm:t>
    </dgm:pt>
    <dgm:pt modelId="{5C7F680C-90DC-46D9-85CC-24F5049CDA13}" type="parTrans" cxnId="{C86BC0B9-C8A7-4FD8-8E41-97089B166E49}">
      <dgm:prSet/>
      <dgm:spPr/>
      <dgm:t>
        <a:bodyPr/>
        <a:lstStyle/>
        <a:p>
          <a:endParaRPr lang="ru-RU"/>
        </a:p>
      </dgm:t>
    </dgm:pt>
    <dgm:pt modelId="{E68CD917-82EE-4FCF-A8E2-FB40D093A001}" type="sibTrans" cxnId="{C86BC0B9-C8A7-4FD8-8E41-97089B166E49}">
      <dgm:prSet/>
      <dgm:spPr/>
      <dgm:t>
        <a:bodyPr/>
        <a:lstStyle/>
        <a:p>
          <a:endParaRPr lang="ru-RU"/>
        </a:p>
      </dgm:t>
    </dgm:pt>
    <dgm:pt modelId="{818C1FBE-BA72-438F-892E-0D07831FA72A}">
      <dgm:prSet phldrT="[Текст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развивать певческие умения воспитанников</a:t>
          </a:r>
          <a:endParaRPr lang="ru-RU" sz="1800" dirty="0">
            <a:solidFill>
              <a:srgbClr val="002060"/>
            </a:solidFill>
          </a:endParaRPr>
        </a:p>
      </dgm:t>
    </dgm:pt>
    <dgm:pt modelId="{2E8D8466-3E3A-4191-95D9-B98D036AA281}" type="parTrans" cxnId="{0ACF5560-B1E1-4E2A-8A60-6B849D3CDE3A}">
      <dgm:prSet/>
      <dgm:spPr/>
      <dgm:t>
        <a:bodyPr/>
        <a:lstStyle/>
        <a:p>
          <a:endParaRPr lang="ru-RU"/>
        </a:p>
      </dgm:t>
    </dgm:pt>
    <dgm:pt modelId="{22897A17-9286-459C-86D8-398ECFC70C0C}" type="sibTrans" cxnId="{0ACF5560-B1E1-4E2A-8A60-6B849D3CDE3A}">
      <dgm:prSet/>
      <dgm:spPr/>
      <dgm:t>
        <a:bodyPr/>
        <a:lstStyle/>
        <a:p>
          <a:endParaRPr lang="ru-RU"/>
        </a:p>
      </dgm:t>
    </dgm:pt>
    <dgm:pt modelId="{5816F0B4-5674-4B33-92D7-A94E453FE166}" type="pres">
      <dgm:prSet presAssocID="{FBB49947-2F1A-46E4-A300-64516E934B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73F1FB-C014-43D7-A14B-A133D8FD01AE}" type="pres">
      <dgm:prSet presAssocID="{0B10587B-FCA6-40DC-BCC5-B4D16AFD7DBF}" presName="linNode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8C016244-EF4F-4B97-B16B-0FC237E9ABEF}" type="pres">
      <dgm:prSet presAssocID="{0B10587B-FCA6-40DC-BCC5-B4D16AFD7DBF}" presName="parentText" presStyleLbl="node1" presStyleIdx="0" presStyleCnt="3" custScaleX="63799" custScaleY="677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0C96D-9040-4C05-9ECA-D2FAD41659F7}" type="pres">
      <dgm:prSet presAssocID="{0B10587B-FCA6-40DC-BCC5-B4D16AFD7DBF}" presName="descendantText" presStyleLbl="alignAccFollowNode1" presStyleIdx="0" presStyleCnt="3" custScaleY="73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6C12F-4928-4D55-A729-BF2BF92FB582}" type="pres">
      <dgm:prSet presAssocID="{427D3945-9DB6-4AC1-AD79-693278C1CC15}" presName="sp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D3AE8A1F-7D33-48C4-8649-72D1B0F1B53F}" type="pres">
      <dgm:prSet presAssocID="{B2CC3C60-6F8B-45A0-9FEA-5D07544DDF5B}" presName="linNode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2EAC24F3-1E97-4338-8CC0-D4274C1B0665}" type="pres">
      <dgm:prSet presAssocID="{B2CC3C60-6F8B-45A0-9FEA-5D07544DDF5B}" presName="parentText" presStyleLbl="node1" presStyleIdx="1" presStyleCnt="3" custScaleX="653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7B5D0-4DAC-4670-9A07-77294B361772}" type="pres">
      <dgm:prSet presAssocID="{B2CC3C60-6F8B-45A0-9FEA-5D07544DDF5B}" presName="descendantText" presStyleLbl="alignAccFollowNode1" presStyleIdx="1" presStyleCnt="3" custScaleY="115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2F0F5-7629-4E18-893D-D64D7906E5CC}" type="pres">
      <dgm:prSet presAssocID="{5E182A89-FF4B-4861-BC61-535129360CA9}" presName="sp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81096CA1-D46A-4DB8-8B21-516DC1B730EB}" type="pres">
      <dgm:prSet presAssocID="{8101C07B-9443-41CC-B5F6-3282A5107BBC}" presName="linNode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A5665FAC-3264-4F4B-B44B-2498735E59F6}" type="pres">
      <dgm:prSet presAssocID="{8101C07B-9443-41CC-B5F6-3282A5107BBC}" presName="parentText" presStyleLbl="node1" presStyleIdx="2" presStyleCnt="3" custScaleX="65369" custScaleY="638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8E5DF-495F-4F43-BD5C-14367851499E}" type="pres">
      <dgm:prSet presAssocID="{8101C07B-9443-41CC-B5F6-3282A5107BBC}" presName="descendantText" presStyleLbl="alignAccFollowNode1" presStyleIdx="2" presStyleCnt="3" custScaleY="66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9960B4-71C8-4BFA-B035-4104D5D44211}" type="presOf" srcId="{BD5AC58F-4150-488D-9B6F-643F59FDD811}" destId="{C7B7B5D0-4DAC-4670-9A07-77294B361772}" srcOrd="0" destOrd="0" presId="urn:microsoft.com/office/officeart/2005/8/layout/vList5"/>
    <dgm:cxn modelId="{16D1CCCD-45C1-4179-B6A4-AD4B9AAFF015}" type="presOf" srcId="{0B10587B-FCA6-40DC-BCC5-B4D16AFD7DBF}" destId="{8C016244-EF4F-4B97-B16B-0FC237E9ABEF}" srcOrd="0" destOrd="0" presId="urn:microsoft.com/office/officeart/2005/8/layout/vList5"/>
    <dgm:cxn modelId="{E89B6765-2141-4118-A380-3EAC51B1159F}" srcId="{8101C07B-9443-41CC-B5F6-3282A5107BBC}" destId="{8287C43A-750D-4EA8-8FBA-3CB61DD78782}" srcOrd="1" destOrd="0" parTransId="{96D812BE-9DC1-47AD-828D-12DAB6B18B53}" sibTransId="{03987A41-9B64-4E62-96E2-8C015D59A1FE}"/>
    <dgm:cxn modelId="{87A987B7-59D7-44B9-B4BA-2AE63D9C65BD}" srcId="{B2CC3C60-6F8B-45A0-9FEA-5D07544DDF5B}" destId="{BD5AC58F-4150-488D-9B6F-643F59FDD811}" srcOrd="0" destOrd="0" parTransId="{7AF94F40-2D6D-4EAB-874E-10353667F68F}" sibTransId="{2C236EC7-7025-449A-8BE3-E566457D15B1}"/>
    <dgm:cxn modelId="{6D112533-DD6B-458B-8EF2-838DF550839F}" type="presOf" srcId="{FBB49947-2F1A-46E4-A300-64516E934B9D}" destId="{5816F0B4-5674-4B33-92D7-A94E453FE166}" srcOrd="0" destOrd="0" presId="urn:microsoft.com/office/officeart/2005/8/layout/vList5"/>
    <dgm:cxn modelId="{961EB46E-47E5-4CBD-B351-FEE6AB2D5AB7}" type="presOf" srcId="{A8A2E3E7-2EF6-4898-90EF-CDFBE1CACDF7}" destId="{C7B7B5D0-4DAC-4670-9A07-77294B361772}" srcOrd="0" destOrd="3" presId="urn:microsoft.com/office/officeart/2005/8/layout/vList5"/>
    <dgm:cxn modelId="{C84DFF87-0D2A-41C9-AC3B-A3F18FA59507}" srcId="{FBB49947-2F1A-46E4-A300-64516E934B9D}" destId="{B2CC3C60-6F8B-45A0-9FEA-5D07544DDF5B}" srcOrd="1" destOrd="0" parTransId="{337CD9C7-ABDA-48B3-A821-607EE2A64433}" sibTransId="{5E182A89-FF4B-4861-BC61-535129360CA9}"/>
    <dgm:cxn modelId="{37FE2FC9-49C8-4D77-9DE7-44D32E83BAFA}" type="presOf" srcId="{8101C07B-9443-41CC-B5F6-3282A5107BBC}" destId="{A5665FAC-3264-4F4B-B44B-2498735E59F6}" srcOrd="0" destOrd="0" presId="urn:microsoft.com/office/officeart/2005/8/layout/vList5"/>
    <dgm:cxn modelId="{DC963B5D-F112-449B-B89D-95CDDA6107EE}" srcId="{0B10587B-FCA6-40DC-BCC5-B4D16AFD7DBF}" destId="{CEFC7909-37DB-4152-A5A5-7363A49457E8}" srcOrd="0" destOrd="0" parTransId="{77FE7F74-CCF3-4E33-9FDF-8E5722FB0226}" sibTransId="{2BEAE2B3-9EB6-49B8-AA1C-B13F3D0F1E4B}"/>
    <dgm:cxn modelId="{C86BC0B9-C8A7-4FD8-8E41-97089B166E49}" srcId="{B2CC3C60-6F8B-45A0-9FEA-5D07544DDF5B}" destId="{A8A2E3E7-2EF6-4898-90EF-CDFBE1CACDF7}" srcOrd="3" destOrd="0" parTransId="{5C7F680C-90DC-46D9-85CC-24F5049CDA13}" sibTransId="{E68CD917-82EE-4FCF-A8E2-FB40D093A001}"/>
    <dgm:cxn modelId="{2BF9A6C5-676C-496F-9DFC-8A7F93397B71}" type="presOf" srcId="{8287C43A-750D-4EA8-8FBA-3CB61DD78782}" destId="{9248E5DF-495F-4F43-BD5C-14367851499E}" srcOrd="0" destOrd="1" presId="urn:microsoft.com/office/officeart/2005/8/layout/vList5"/>
    <dgm:cxn modelId="{3EB01575-3622-4231-8733-89FFF2B329A4}" type="presOf" srcId="{CEFC7909-37DB-4152-A5A5-7363A49457E8}" destId="{DF50C96D-9040-4C05-9ECA-D2FAD41659F7}" srcOrd="0" destOrd="0" presId="urn:microsoft.com/office/officeart/2005/8/layout/vList5"/>
    <dgm:cxn modelId="{34C28194-31C4-4124-A7EA-E0BC4B1A3D08}" type="presOf" srcId="{B2CC3C60-6F8B-45A0-9FEA-5D07544DDF5B}" destId="{2EAC24F3-1E97-4338-8CC0-D4274C1B0665}" srcOrd="0" destOrd="0" presId="urn:microsoft.com/office/officeart/2005/8/layout/vList5"/>
    <dgm:cxn modelId="{980F73E5-69E6-406F-896A-F0DE40B187FE}" srcId="{0B10587B-FCA6-40DC-BCC5-B4D16AFD7DBF}" destId="{94EB6092-180B-4BAE-9DC3-B91CAD816C83}" srcOrd="1" destOrd="0" parTransId="{1227A968-A47C-407B-9D4E-C3A299432C54}" sibTransId="{69DE698B-D30A-4514-8D6D-B8EED7A6F0CD}"/>
    <dgm:cxn modelId="{A57FD65B-85FA-49A7-9735-A21558BDB517}" type="presOf" srcId="{60CF30C7-CDE1-4C4D-92DF-0838C774F7FD}" destId="{C7B7B5D0-4DAC-4670-9A07-77294B361772}" srcOrd="0" destOrd="1" presId="urn:microsoft.com/office/officeart/2005/8/layout/vList5"/>
    <dgm:cxn modelId="{0CF0AC95-80A3-43B7-B000-0D87C90959BE}" type="presOf" srcId="{94EB6092-180B-4BAE-9DC3-B91CAD816C83}" destId="{DF50C96D-9040-4C05-9ECA-D2FAD41659F7}" srcOrd="0" destOrd="1" presId="urn:microsoft.com/office/officeart/2005/8/layout/vList5"/>
    <dgm:cxn modelId="{109B787F-0E5B-4D67-8B03-744AFAFC5249}" srcId="{B2CC3C60-6F8B-45A0-9FEA-5D07544DDF5B}" destId="{F2ED3160-32E4-43E8-AE51-1ED5633FC107}" srcOrd="2" destOrd="0" parTransId="{8A046D8E-47F9-4717-9D9B-93011E6877CA}" sibTransId="{75EE5423-D9B0-4C51-9308-862920B1915B}"/>
    <dgm:cxn modelId="{102F0CA0-644F-45DE-AAFB-B533D1840A3E}" srcId="{8101C07B-9443-41CC-B5F6-3282A5107BBC}" destId="{A68A7BA0-A317-4A26-A0AB-474A77824B3D}" srcOrd="0" destOrd="0" parTransId="{E5A3597E-F3E3-4CD1-BE3A-73A578EC1AC7}" sibTransId="{AB259F2B-6479-4C72-8584-030E9DDE3DFB}"/>
    <dgm:cxn modelId="{BA4F5EBA-8CA2-4315-90E6-0869BE18D3A6}" type="presOf" srcId="{818C1FBE-BA72-438F-892E-0D07831FA72A}" destId="{C7B7B5D0-4DAC-4670-9A07-77294B361772}" srcOrd="0" destOrd="4" presId="urn:microsoft.com/office/officeart/2005/8/layout/vList5"/>
    <dgm:cxn modelId="{EDE681F1-D24F-42B2-BC07-C6934BB49982}" srcId="{FBB49947-2F1A-46E4-A300-64516E934B9D}" destId="{8101C07B-9443-41CC-B5F6-3282A5107BBC}" srcOrd="2" destOrd="0" parTransId="{0239F841-18FE-486A-82F3-CEDD9FDAD220}" sibTransId="{0EC94736-F222-432F-A6B5-EA262CD2F80F}"/>
    <dgm:cxn modelId="{383E6E25-8B59-4484-B220-6AA761BFC78A}" srcId="{FBB49947-2F1A-46E4-A300-64516E934B9D}" destId="{0B10587B-FCA6-40DC-BCC5-B4D16AFD7DBF}" srcOrd="0" destOrd="0" parTransId="{D921A329-E1F4-4D09-9FD6-297FEFFAA106}" sibTransId="{427D3945-9DB6-4AC1-AD79-693278C1CC15}"/>
    <dgm:cxn modelId="{0ACF5560-B1E1-4E2A-8A60-6B849D3CDE3A}" srcId="{B2CC3C60-6F8B-45A0-9FEA-5D07544DDF5B}" destId="{818C1FBE-BA72-438F-892E-0D07831FA72A}" srcOrd="4" destOrd="0" parTransId="{2E8D8466-3E3A-4191-95D9-B98D036AA281}" sibTransId="{22897A17-9286-459C-86D8-398ECFC70C0C}"/>
    <dgm:cxn modelId="{D28913FB-65E1-49D9-AEA8-EE6E6C9DEC8D}" srcId="{B2CC3C60-6F8B-45A0-9FEA-5D07544DDF5B}" destId="{60CF30C7-CDE1-4C4D-92DF-0838C774F7FD}" srcOrd="1" destOrd="0" parTransId="{69A350DE-C206-40B9-A241-DDF0EADB5ECD}" sibTransId="{E5C3AAA7-623F-463F-972E-2D304E229EF3}"/>
    <dgm:cxn modelId="{2EA4448A-D69E-4177-84EB-482B1CB5409E}" type="presOf" srcId="{A68A7BA0-A317-4A26-A0AB-474A77824B3D}" destId="{9248E5DF-495F-4F43-BD5C-14367851499E}" srcOrd="0" destOrd="0" presId="urn:microsoft.com/office/officeart/2005/8/layout/vList5"/>
    <dgm:cxn modelId="{743B21C3-B57A-4DE4-9225-531140550B5A}" type="presOf" srcId="{F2ED3160-32E4-43E8-AE51-1ED5633FC107}" destId="{C7B7B5D0-4DAC-4670-9A07-77294B361772}" srcOrd="0" destOrd="2" presId="urn:microsoft.com/office/officeart/2005/8/layout/vList5"/>
    <dgm:cxn modelId="{3CB74936-5A8D-4382-B191-579F8A85A6A3}" type="presParOf" srcId="{5816F0B4-5674-4B33-92D7-A94E453FE166}" destId="{1B73F1FB-C014-43D7-A14B-A133D8FD01AE}" srcOrd="0" destOrd="0" presId="urn:microsoft.com/office/officeart/2005/8/layout/vList5"/>
    <dgm:cxn modelId="{8F16FE16-8D5C-41D4-8521-C22AB16C5E14}" type="presParOf" srcId="{1B73F1FB-C014-43D7-A14B-A133D8FD01AE}" destId="{8C016244-EF4F-4B97-B16B-0FC237E9ABEF}" srcOrd="0" destOrd="0" presId="urn:microsoft.com/office/officeart/2005/8/layout/vList5"/>
    <dgm:cxn modelId="{F92EE308-F8AD-4E72-85E7-D7227CAB1754}" type="presParOf" srcId="{1B73F1FB-C014-43D7-A14B-A133D8FD01AE}" destId="{DF50C96D-9040-4C05-9ECA-D2FAD41659F7}" srcOrd="1" destOrd="0" presId="urn:microsoft.com/office/officeart/2005/8/layout/vList5"/>
    <dgm:cxn modelId="{2DFE4A99-4D87-40F1-93E0-D95CCF5A0C29}" type="presParOf" srcId="{5816F0B4-5674-4B33-92D7-A94E453FE166}" destId="{82B6C12F-4928-4D55-A729-BF2BF92FB582}" srcOrd="1" destOrd="0" presId="urn:microsoft.com/office/officeart/2005/8/layout/vList5"/>
    <dgm:cxn modelId="{95D0C9FA-5426-4E42-98F4-BBB52669996F}" type="presParOf" srcId="{5816F0B4-5674-4B33-92D7-A94E453FE166}" destId="{D3AE8A1F-7D33-48C4-8649-72D1B0F1B53F}" srcOrd="2" destOrd="0" presId="urn:microsoft.com/office/officeart/2005/8/layout/vList5"/>
    <dgm:cxn modelId="{13807832-4ADC-4E32-9B0A-C4C404203280}" type="presParOf" srcId="{D3AE8A1F-7D33-48C4-8649-72D1B0F1B53F}" destId="{2EAC24F3-1E97-4338-8CC0-D4274C1B0665}" srcOrd="0" destOrd="0" presId="urn:microsoft.com/office/officeart/2005/8/layout/vList5"/>
    <dgm:cxn modelId="{2293D19B-A318-4984-9885-A90D4998D829}" type="presParOf" srcId="{D3AE8A1F-7D33-48C4-8649-72D1B0F1B53F}" destId="{C7B7B5D0-4DAC-4670-9A07-77294B361772}" srcOrd="1" destOrd="0" presId="urn:microsoft.com/office/officeart/2005/8/layout/vList5"/>
    <dgm:cxn modelId="{D389243B-3BDC-4C0F-A8E8-437B6349229A}" type="presParOf" srcId="{5816F0B4-5674-4B33-92D7-A94E453FE166}" destId="{D2F2F0F5-7629-4E18-893D-D64D7906E5CC}" srcOrd="3" destOrd="0" presId="urn:microsoft.com/office/officeart/2005/8/layout/vList5"/>
    <dgm:cxn modelId="{2A5D3F7D-795B-4B2D-A4F5-CBBC7D48A8D4}" type="presParOf" srcId="{5816F0B4-5674-4B33-92D7-A94E453FE166}" destId="{81096CA1-D46A-4DB8-8B21-516DC1B730EB}" srcOrd="4" destOrd="0" presId="urn:microsoft.com/office/officeart/2005/8/layout/vList5"/>
    <dgm:cxn modelId="{05E80B41-04FA-4DB9-AAB7-7D31F84DA64B}" type="presParOf" srcId="{81096CA1-D46A-4DB8-8B21-516DC1B730EB}" destId="{A5665FAC-3264-4F4B-B44B-2498735E59F6}" srcOrd="0" destOrd="0" presId="urn:microsoft.com/office/officeart/2005/8/layout/vList5"/>
    <dgm:cxn modelId="{5808EFC2-6F6F-4E6C-A351-A37068823109}" type="presParOf" srcId="{81096CA1-D46A-4DB8-8B21-516DC1B730EB}" destId="{9248E5DF-495F-4F43-BD5C-1436785149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0C96D-9040-4C05-9ECA-D2FAD41659F7}">
      <dsp:nvSpPr>
        <dsp:cNvPr id="0" name=""/>
        <dsp:cNvSpPr/>
      </dsp:nvSpPr>
      <dsp:spPr>
        <a:xfrm rot="5400000">
          <a:off x="4839381" y="-2092069"/>
          <a:ext cx="1382128" cy="5783357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продолжать учить воспитанников решать логические задачи;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учить составлять картинки из геометрических 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фигур</a:t>
          </a:r>
          <a:endParaRPr lang="ru-RU" sz="1800" kern="1200" dirty="0">
            <a:solidFill>
              <a:srgbClr val="002060"/>
            </a:solidFill>
          </a:endParaRPr>
        </a:p>
      </dsp:txBody>
      <dsp:txXfrm rot="-5400000">
        <a:off x="2638767" y="176015"/>
        <a:ext cx="5715887" cy="1247188"/>
      </dsp:txXfrm>
    </dsp:sp>
    <dsp:sp modelId="{8C016244-EF4F-4B97-B16B-0FC237E9ABEF}">
      <dsp:nvSpPr>
        <dsp:cNvPr id="0" name=""/>
        <dsp:cNvSpPr/>
      </dsp:nvSpPr>
      <dsp:spPr>
        <a:xfrm>
          <a:off x="563297" y="2065"/>
          <a:ext cx="2075469" cy="159508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artDeco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Образовательные</a:t>
          </a:r>
          <a:endParaRPr lang="ru-RU" sz="1700" kern="1200" dirty="0">
            <a:solidFill>
              <a:srgbClr val="002060"/>
            </a:solidFill>
          </a:endParaRPr>
        </a:p>
      </dsp:txBody>
      <dsp:txXfrm>
        <a:off x="641163" y="79931"/>
        <a:ext cx="1919737" cy="1439355"/>
      </dsp:txXfrm>
    </dsp:sp>
    <dsp:sp modelId="{C7B7B5D0-4DAC-4670-9A07-77294B361772}">
      <dsp:nvSpPr>
        <dsp:cNvPr id="0" name=""/>
        <dsp:cNvSpPr/>
      </dsp:nvSpPr>
      <dsp:spPr>
        <a:xfrm rot="5400000">
          <a:off x="4490595" y="-556"/>
          <a:ext cx="2181848" cy="5783357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развивать умение понимать учебную задачу и выполнять её самостоятельно; 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закрепить умение преобразовывать неравенство в равенство, понимать отношение между числами;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совершенствовать умение пересказывать сюжет знакомой сказки;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закрепить прямой счет в пределах 10;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развивать певческие умения 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воспитанников</a:t>
          </a:r>
          <a:endParaRPr lang="ru-RU" sz="1800" kern="1200" dirty="0">
            <a:solidFill>
              <a:srgbClr val="002060"/>
            </a:solidFill>
          </a:endParaRPr>
        </a:p>
      </dsp:txBody>
      <dsp:txXfrm rot="-5400000">
        <a:off x="2689841" y="1906708"/>
        <a:ext cx="5676848" cy="1968830"/>
      </dsp:txXfrm>
    </dsp:sp>
    <dsp:sp modelId="{2EAC24F3-1E97-4338-8CC0-D4274C1B0665}">
      <dsp:nvSpPr>
        <dsp:cNvPr id="0" name=""/>
        <dsp:cNvSpPr/>
      </dsp:nvSpPr>
      <dsp:spPr>
        <a:xfrm>
          <a:off x="563297" y="1714786"/>
          <a:ext cx="2126544" cy="235267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artDeco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Развивающие</a:t>
          </a:r>
          <a:endParaRPr lang="ru-RU" sz="1700" kern="1200" dirty="0">
            <a:solidFill>
              <a:srgbClr val="002060"/>
            </a:solidFill>
          </a:endParaRPr>
        </a:p>
      </dsp:txBody>
      <dsp:txXfrm>
        <a:off x="667106" y="1818595"/>
        <a:ext cx="1918926" cy="2145053"/>
      </dsp:txXfrm>
    </dsp:sp>
    <dsp:sp modelId="{9248E5DF-495F-4F43-BD5C-14367851499E}">
      <dsp:nvSpPr>
        <dsp:cNvPr id="0" name=""/>
        <dsp:cNvSpPr/>
      </dsp:nvSpPr>
      <dsp:spPr>
        <a:xfrm rot="5400000">
          <a:off x="4953027" y="2044150"/>
          <a:ext cx="1256985" cy="5783357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воспитывать интерес к русским народным сказкам;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воспитывать желание выражать эмоции в движении и 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мимике</a:t>
          </a:r>
          <a:endParaRPr lang="ru-RU" sz="1800" kern="1200" dirty="0">
            <a:solidFill>
              <a:srgbClr val="002060"/>
            </a:solidFill>
          </a:endParaRPr>
        </a:p>
      </dsp:txBody>
      <dsp:txXfrm rot="-5400000">
        <a:off x="2689842" y="4368697"/>
        <a:ext cx="5721996" cy="1134263"/>
      </dsp:txXfrm>
    </dsp:sp>
    <dsp:sp modelId="{A5665FAC-3264-4F4B-B44B-2498735E59F6}">
      <dsp:nvSpPr>
        <dsp:cNvPr id="0" name=""/>
        <dsp:cNvSpPr/>
      </dsp:nvSpPr>
      <dsp:spPr>
        <a:xfrm>
          <a:off x="563297" y="4185091"/>
          <a:ext cx="2126544" cy="150147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artDeco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Воспитательные</a:t>
          </a:r>
          <a:endParaRPr lang="ru-RU" sz="1700" kern="1200" dirty="0">
            <a:solidFill>
              <a:srgbClr val="002060"/>
            </a:solidFill>
          </a:endParaRPr>
        </a:p>
      </dsp:txBody>
      <dsp:txXfrm>
        <a:off x="636593" y="4258387"/>
        <a:ext cx="1979952" cy="1354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968E6-035A-4922-B595-8C264B2D72BA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F20CE-BAE0-46A7-8755-A2E4620E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82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20CE-BAE0-46A7-8755-A2E4620EEE5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412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5686-B8C4-4FB1-A616-7B817BEF19D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7D3D-F24D-4813-9E66-C90D18FBB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5686-B8C4-4FB1-A616-7B817BEF19D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7D3D-F24D-4813-9E66-C90D18FBB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5686-B8C4-4FB1-A616-7B817BEF19D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7D3D-F24D-4813-9E66-C90D18FBB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5686-B8C4-4FB1-A616-7B817BEF19D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7D3D-F24D-4813-9E66-C90D18FBB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5686-B8C4-4FB1-A616-7B817BEF19D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7D3D-F24D-4813-9E66-C90D18FBB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5686-B8C4-4FB1-A616-7B817BEF19D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7D3D-F24D-4813-9E66-C90D18FBB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5686-B8C4-4FB1-A616-7B817BEF19D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7D3D-F24D-4813-9E66-C90D18FBB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5686-B8C4-4FB1-A616-7B817BEF19D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7D3D-F24D-4813-9E66-C90D18FBB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5686-B8C4-4FB1-A616-7B817BEF19D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7D3D-F24D-4813-9E66-C90D18FBB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5686-B8C4-4FB1-A616-7B817BEF19D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7D3D-F24D-4813-9E66-C90D18FBB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5686-B8C4-4FB1-A616-7B817BEF19D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7D3D-F24D-4813-9E66-C90D18FBB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5686-B8C4-4FB1-A616-7B817BEF19D9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F7D3D-F24D-4813-9E66-C90D18FBB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file:///C:\Users\Agamirzoeva\Desktop\&#1056;&#1086;&#1079;&#1072;%20&#1072;&#1090;&#1090;&#1077;&#1089;&#1090;&#1072;&#1094;&#1080;&#1103;\&#1055;&#1088;&#1077;&#1079;&#1077;&#1085;&#1090;&#1072;&#1094;&#1080;&#1103;%20&#1082;%20&#1053;&#1054;&#1044;%20&#1042;&#1086;&#1083;&#1082;%20&#1080;%20&#1090;&#1088;&#1080;%20&#1087;&#1086;&#1088;&#1086;&#1089;&#1077;&#1085;&#1082;&#1072;.pptx" TargetMode="External"/><Relationship Id="rId2" Type="http://schemas.openxmlformats.org/officeDocument/2006/relationships/hyperlink" Target="Neizvesten-Nam-ne-strashen-seryy-volk(muzofon.com).mp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&#1044;&#1054;&#1052;&#1048;&#1050;.bm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Agamirzoeva\Desktop\&#1056;&#1086;&#1079;&#1072;%20&#1072;&#1090;&#1090;&#1077;&#1089;&#1090;&#1072;&#1094;&#1080;&#1103;\&#1055;&#1088;&#1077;&#1079;&#1077;&#1085;&#1090;&#1072;&#1094;&#1080;&#1103;%20&#1082;%20&#1053;&#1054;&#1044;%20&#1042;&#1086;&#1083;&#1082;%20&#1080;%20&#1090;&#1088;&#1080;%20&#1087;&#1086;&#1088;&#1086;&#1089;&#1077;&#1085;&#1082;&#1072;.pptx" TargetMode="Externa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aida.ucoz.ru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lenagold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Agamirzoeva\Desktop\&#1056;&#1086;&#1079;&#1072;%20&#1072;&#1090;&#1090;&#1077;&#1089;&#1090;&#1072;&#1094;&#1080;&#1103;\&#1055;&#1088;&#1077;&#1079;&#1077;&#1085;&#1090;&#1072;&#1094;&#1080;&#1103;%20&#1082;%20&#1053;&#1054;&#1044;%20&#1042;&#1086;&#1083;&#1082;%20&#1080;%20&#1090;&#1088;&#1080;%20&#1087;&#1086;&#1088;&#1086;&#1089;&#1077;&#1085;&#1082;&#1072;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83;&#1072;&#1073;&#1080;&#1088;&#1080;&#1085;&#1090;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889806" y="1394252"/>
            <a:ext cx="8136904" cy="1944217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образовательная деятельность 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 и три поросенка»</a:t>
            </a:r>
          </a:p>
          <a:p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образовательной области «Познание»</a:t>
            </a:r>
          </a:p>
          <a:p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общеразвивающей направленности</a:t>
            </a:r>
          </a:p>
          <a:p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3565" y="5013176"/>
            <a:ext cx="1800480" cy="2276872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7372" y="4965305"/>
            <a:ext cx="1838335" cy="2324743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3306" y="4797152"/>
            <a:ext cx="1812375" cy="229191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9087" y="2787223"/>
            <a:ext cx="3840208" cy="38402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99722" y="129406"/>
            <a:ext cx="7488832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центр развития ребенка – детский сад №87 </a:t>
            </a:r>
          </a:p>
          <a:p>
            <a:pPr algn="ctr">
              <a:defRPr/>
            </a:pPr>
            <a:r>
              <a:rPr lang="ru-RU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«Ладушки»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0710" y="4443209"/>
            <a:ext cx="2237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Р.Л.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Агамирзоева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9971" y="6151612"/>
            <a:ext cx="2566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Нижневартовск 2013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66124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3.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Пение песни «Нам не страшен серый волк»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певческие умения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снять напряжение, снизить утомление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     «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 домик»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составлять картинки из геометрических фигур.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 теперь и вы попробуйте построить такой же домик из геометрических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64" y="1857364"/>
            <a:ext cx="2592288" cy="19442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838548"/>
            <a:ext cx="2540181" cy="19051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3912" y="4581128"/>
            <a:ext cx="2699792" cy="20248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5576" y="4632902"/>
            <a:ext cx="2630760" cy="19730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Управляющая кнопка: домой 9">
            <a:hlinkClick r:id="rId7" action="ppaction://hlinkpres?slideindex=7&amp;slidetitle=Слайд 7" highlightClick="1"/>
          </p:cNvPr>
          <p:cNvSpPr/>
          <p:nvPr/>
        </p:nvSpPr>
        <p:spPr>
          <a:xfrm>
            <a:off x="571472" y="3571876"/>
            <a:ext cx="428628" cy="357190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95332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29614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Соедини по точкам от 1 до 9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»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счет в пределах 10.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Хотите посмотреть какой домик получился у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Ниф-Нифа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Тогда на своих листочках соедините по порядку все точки (от 1 до 9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348881"/>
            <a:ext cx="4224468" cy="31683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697163"/>
            <a:ext cx="4271392" cy="320354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Управляющая кнопка: домой 5">
            <a:hlinkClick r:id="rId5" action="ppaction://hlinkpres?slideindex=8&amp;slidetitle=Слайд 8" highlightClick="1"/>
          </p:cNvPr>
          <p:cNvSpPr/>
          <p:nvPr/>
        </p:nvSpPr>
        <p:spPr>
          <a:xfrm>
            <a:off x="4357686" y="928670"/>
            <a:ext cx="500066" cy="428628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008546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08823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Дуй как волк»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желание выражать эмоции в движении и мимике.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станьте полукругом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наберите побольше воздуха в грудь, растопырьте пальцы и представьте, что вы самый страшный серый волк во всем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лесу.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сложите губы трубочкой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выдыхайте.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Повторим еще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697" y="3212977"/>
            <a:ext cx="4364303" cy="327322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5515" y="2780928"/>
            <a:ext cx="4224470" cy="316835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58568600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063" y="126876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выполнения заданий волка, воспитанники пересказывают сюжет сказки «Три поросенка»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2876" y="2786188"/>
            <a:ext cx="4395423" cy="329656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02" y="1916832"/>
            <a:ext cx="4602328" cy="34517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91619336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828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учить воспитанников анализировать свою деятельность и аргументировать ответ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кто выполнил все задания без ошибок и самостоятельно, может взять себе подберезовик, а тот, кто выполнил задание с ошибками или ему нужна была помощь, может взять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подосиновик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920380"/>
            <a:ext cx="4053815" cy="30403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904997"/>
            <a:ext cx="4094833" cy="30711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25322382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8288" y="1484784"/>
            <a:ext cx="2956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hlinkClick r:id="rId2"/>
              </a:rPr>
              <a:t>http://lenagold.ru/ </a:t>
            </a:r>
            <a:r>
              <a:rPr lang="en-US" dirty="0" smtClean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деревья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7532" y="1919855"/>
            <a:ext cx="2611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hlinkClick r:id="rId3"/>
              </a:rPr>
              <a:t>http://aida.ucoz.ru/</a:t>
            </a:r>
            <a:r>
              <a:rPr lang="ru-RU" dirty="0" smtClean="0">
                <a:solidFill>
                  <a:srgbClr val="002060"/>
                </a:solidFill>
                <a:hlinkClick r:id="rId3"/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- фон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0065" y="299314"/>
            <a:ext cx="5925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источники: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9167" y="5056832"/>
            <a:ext cx="1800480" cy="2276872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729" y="5061879"/>
            <a:ext cx="1838335" cy="2324743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3924" y="4869160"/>
            <a:ext cx="1812375" cy="229191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1372" y="2697354"/>
            <a:ext cx="4162918" cy="41629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1111" y="3395516"/>
            <a:ext cx="3462484" cy="346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637293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75656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умения воспитанников выполнять математические действия, через использование сюжета русской народной сказки «Три поросенка» 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4429132"/>
            <a:ext cx="2358304" cy="2982292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06" y="4500570"/>
            <a:ext cx="2353836" cy="2976641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4214818"/>
            <a:ext cx="2409451" cy="3046971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64807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641154146"/>
              </p:ext>
            </p:extLst>
          </p:nvPr>
        </p:nvGraphicFramePr>
        <p:xfrm>
          <a:off x="107504" y="764704"/>
          <a:ext cx="90364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908720"/>
            <a:ext cx="8712968" cy="3039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областей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«Познание», «Коммуникация», «Социализация», «Музыка», «Физическая культура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 для педагога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мультимедийное оборудование, презентация по теме «Волк и три поросенка», костюм Волка, книга «Три поросенка», аудиозапись «Песенка трех поросят»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минусовка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звуки природы: гром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молния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 для воспитанников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задание «Лабиринт»,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фломастер,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«Соедини по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точкам от 1 до 9»,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 геометрических фигур «Домик», грибочки для самоанализа на каждого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47664"/>
            <a:ext cx="8445624" cy="205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русских народных сказок;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с воспитанниками по сюжету русской народной сказки «Три поросенка»;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Интерактивная игра «Расставь по порядку» (по сюжету сказки «Три поросенка»);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 кукол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-ба-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«Три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поросенка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20" y="4328899"/>
            <a:ext cx="2924399" cy="21932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64" y="3500438"/>
            <a:ext cx="2967932" cy="222594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образовательной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распределение времени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каждый этап: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6852080"/>
              </p:ext>
            </p:extLst>
          </p:nvPr>
        </p:nvGraphicFramePr>
        <p:xfrm>
          <a:off x="0" y="980728"/>
          <a:ext cx="9144000" cy="587727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11582"/>
                <a:gridCol w="2617418"/>
                <a:gridCol w="4527376"/>
                <a:gridCol w="1187624"/>
              </a:tblGrid>
              <a:tr h="523108">
                <a:tc>
                  <a:txBody>
                    <a:bodyPr/>
                    <a:lstStyle/>
                    <a:p>
                      <a:pPr marL="0"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минут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77010">
                <a:tc>
                  <a:txBody>
                    <a:bodyPr/>
                    <a:lstStyle/>
                    <a:p>
                      <a:pPr marL="0"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program"/>
                        </a:rPr>
                        <a:t>:</a:t>
                      </a:r>
                      <a:endParaRPr lang="ru-RU" sz="15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появление сказочного персонажа – волка;</a:t>
                      </a:r>
                    </a:p>
                    <a:p>
                      <a:pPr mar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проблемной ситуации – необходимость вернуть книгу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Мотивировать  воспитанников к образовательной деятельности</a:t>
                      </a:r>
                      <a:endParaRPr lang="ru-RU" sz="15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30925">
                <a:tc>
                  <a:txBody>
                    <a:bodyPr/>
                    <a:lstStyle/>
                    <a:p>
                      <a:pPr marL="0"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Основной:</a:t>
                      </a:r>
                    </a:p>
                    <a:p>
                      <a:pPr mar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«Лабиринт»;</a:t>
                      </a:r>
                    </a:p>
                    <a:p>
                      <a:pPr mar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«Раздели поровну»;</a:t>
                      </a:r>
                    </a:p>
                    <a:p>
                      <a:pPr mar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пение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песни «Нам не страшен серый волк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»;</a:t>
                      </a:r>
                    </a:p>
                    <a:p>
                      <a:pPr mar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«Построй домик»;</a:t>
                      </a:r>
                    </a:p>
                    <a:p>
                      <a:pPr mar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«Соедини по точкам от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до 9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»;</a:t>
                      </a:r>
                    </a:p>
                    <a:p>
                      <a:pPr mar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«Дуй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как волк»;</a:t>
                      </a:r>
                    </a:p>
                    <a:p>
                      <a:pPr mar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пересказ сюжета сказки</a:t>
                      </a:r>
                      <a:endParaRPr lang="ru-RU" sz="15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Продолжать учить воспитанников решать логические задачи;</a:t>
                      </a:r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составлять картинки из геометрических фигур;</a:t>
                      </a:r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умение понимать учебную задачу и выполнять её самостоятельно;</a:t>
                      </a:r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закрепить умение преобразовывать неравенство в равенство,</a:t>
                      </a:r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совершенствовать умение пересказывать сюжет знакомой сказки;</a:t>
                      </a:r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закрепить прямой счет в пределах 10;</a:t>
                      </a:r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певческие умения воспитанников;</a:t>
                      </a:r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воспитывать интерес к русским народным сказкам; воспитывать желание выражать эмоции в движении и мимике</a:t>
                      </a:r>
                      <a:endParaRPr lang="ru-RU" sz="150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5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46228">
                <a:tc>
                  <a:txBody>
                    <a:bodyPr/>
                    <a:lstStyle/>
                    <a:p>
                      <a:pPr marL="0"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Заключительный:</a:t>
                      </a:r>
                    </a:p>
                    <a:p>
                      <a:pPr marL="0" algn="just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деятельности воспитанников. Самоанализ – выбор грибочков</a:t>
                      </a:r>
                      <a:endParaRPr lang="ru-RU" sz="15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Продолжать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чить воспитанников анализировать свою деятельность</a:t>
                      </a:r>
                      <a:endParaRPr lang="ru-RU" sz="15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242393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36384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мотивация воспитанников к деятельности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вас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книга «Три поросенка»!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она уже у меня и я ее вам не верну! Можете вы конечно ее вернуть,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выполните мои задания и расскажите сказку т начала до конца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016" y="2704609"/>
            <a:ext cx="4427984" cy="33209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7129" y="2704609"/>
            <a:ext cx="4475989" cy="33569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72457547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1728192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Лабиринт»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продолжать учить воспитанников решать логические задачи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Чтобы попасть в лес, где живут три поросенка, Вам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провести меня по лабиринту к одному из поросят. Садитесь за столы и будьте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внимательны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2428868"/>
            <a:ext cx="4416490" cy="33123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000372"/>
            <a:ext cx="4320480" cy="32403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32854890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52384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 поровну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закрепить умение преобразовывать неравенство в равенство, понимать отношение между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числами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посчитаем, сколько грибов и желудей. Сколько грибов достанется каждому поросёнку на обед? А жёлуди можно поделить поровну? Что же сделать, чтобы поросятам на обед досталось одинаковое количество желудей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332656"/>
            <a:ext cx="34335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451" y="3461523"/>
            <a:ext cx="3942138" cy="29566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0621" y="3461523"/>
            <a:ext cx="3935835" cy="295187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47262142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819</Words>
  <Application>Microsoft Office PowerPoint</Application>
  <PresentationFormat>Экран (4:3)</PresentationFormat>
  <Paragraphs>103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Цель:</vt:lpstr>
      <vt:lpstr>Задачи:</vt:lpstr>
      <vt:lpstr>Слайд 4</vt:lpstr>
      <vt:lpstr>Предварительная работа:</vt:lpstr>
      <vt:lpstr>Содержание  непосредственно образовательной деятельности  и распределение времени на каждый этап:</vt:lpstr>
      <vt:lpstr>Организационный этап</vt:lpstr>
      <vt:lpstr>Основной этап</vt:lpstr>
      <vt:lpstr>Слайд 9</vt:lpstr>
      <vt:lpstr>Основной этап</vt:lpstr>
      <vt:lpstr>Основной этап</vt:lpstr>
      <vt:lpstr>Основной этап</vt:lpstr>
      <vt:lpstr>Основной этап</vt:lpstr>
      <vt:lpstr>Заключительный этап</vt:lpstr>
      <vt:lpstr>Слайд 15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сказки</dc:title>
  <dc:creator>Admin</dc:creator>
  <cp:lastModifiedBy>Agamirzoeva</cp:lastModifiedBy>
  <cp:revision>66</cp:revision>
  <dcterms:created xsi:type="dcterms:W3CDTF">2011-03-10T09:08:08Z</dcterms:created>
  <dcterms:modified xsi:type="dcterms:W3CDTF">2013-10-09T08:41:37Z</dcterms:modified>
</cp:coreProperties>
</file>